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3405D-F5E1-4E30-AB7B-6D33458B0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DE8951-1ED4-4C14-9636-B7F71ED8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B60223-F71F-4729-9011-8853CC63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064ED-1797-4DC7-8669-2C174413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051DE-4B7F-493C-B6D1-CFA3F7B5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65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0DAA2-DBDA-49E8-9919-ACE41766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43B5AD-44D3-478E-A02C-29DE89602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3B13C8-367A-44B8-9EF6-EA2A83A0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D272F-7BD8-4985-80DC-700FC283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1E020B-F085-46EF-907F-A86F34D4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5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7DF197-9B28-49F0-A7AC-5C516BF31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07BFA1-2141-43DD-9E7F-1B1B3AD71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9F522-832A-4800-8F69-E7DC09BE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36F26A-D270-4E7E-9A54-6ACD3632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89ED1B-8288-446F-A7E5-D3E6C403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32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89433-5E99-442E-B90E-1A3704E7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81EDD6-2597-4E7A-9FBD-02B0DAB4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AFBC9F-ECA7-4D22-9872-DDB56EC3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3AFA8-B9E9-46FB-9160-3704EFB9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40120D-2DB1-4194-8A09-26A953D7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45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B040A-CC0E-4EDF-8F44-9381B632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016CEC-D0C4-4B42-B65E-C65186E6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0DD5CB-7710-4A50-91C1-08F7B09D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82C0DC-5A35-407B-A4F7-A6E48577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1131F-CC58-4F8A-8921-B21255FA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73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214F7-5C12-418E-806F-7CCB5AB9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16ED6D-9F51-4DB6-B8FC-F002F5209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2E8ABB-459E-4B91-8B51-371143B9B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9C74B2-8253-4B72-9B5F-D4A353CC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3D4CF7-C8A3-41F0-BAA1-C280C719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0B8771-5454-4F4D-A606-CFCD7368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74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4CB9-4CC4-4067-96CD-9A21FF22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773BC-2E53-403B-B502-03327A0D3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BE54CE-09CB-47B6-B2E9-95FFA6C0F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EA1F18-C8CB-4333-8938-5F97BFB10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232CD0-2EAA-4E41-A88C-9A84B12BE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5E679C-6D63-4C07-995D-A30F9535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1313D8-F426-4C33-AAB9-1C19201A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2B3399-EF31-4D34-AF00-2C152323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61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50C811-0FC3-4D1C-B0D4-24FEAC10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F2934E-2E26-4E16-95A4-AA4BDE90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C353E6-CAAB-4AFD-90F5-4363C729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510B9F-F5D6-4707-A5A1-13442F5C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2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2AFBBB-FFB9-4C25-AF45-7BA03C70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589334-080B-4888-BA30-875D0520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0E42DB-147C-4617-8E23-32DC327D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3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7D5F2-5C95-4D24-89E6-738D3CE8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C364FE-7AB5-4A63-9DE9-98A76092C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DD49B3-1821-4E4A-A3FD-409A67937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2DCA11-C08C-4224-9DFB-3B7204E4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74DA20-BA10-4D06-8DA7-00D7566D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AAAD00-B036-4AF8-B6B3-150C200C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4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BE403-D4C2-4686-875E-B2A07F0E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172CBA-84E6-48FA-8A4E-9448A0040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ADCC34-4C17-435A-90DA-F37D59040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490C34-6024-4686-8677-A97110A8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793437-DE3C-4768-8C8F-85718016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81C976-9831-4377-93DF-B2384B83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2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5C1572-23D1-4EC8-A6E7-7C682D53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D75170-EB0E-4742-B557-61F38995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735D70-990A-4126-A243-078F4C4B1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E2D9-8D42-4D1D-9CC4-F4686C2175C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501B65-234D-46DE-861A-49DA9C48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F503CE-546B-42F4-B3D3-F2005C575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F65B-69B6-4837-943B-DF9FF7202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1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86A48E-B562-4272-AE6F-9DBE4C8C7414}"/>
              </a:ext>
            </a:extLst>
          </p:cNvPr>
          <p:cNvSpPr/>
          <p:nvPr/>
        </p:nvSpPr>
        <p:spPr>
          <a:xfrm>
            <a:off x="176169" y="83890"/>
            <a:ext cx="11693517" cy="1388694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C1E74FA-D898-4105-BA0B-768BDC6F7B16}"/>
              </a:ext>
            </a:extLst>
          </p:cNvPr>
          <p:cNvSpPr/>
          <p:nvPr/>
        </p:nvSpPr>
        <p:spPr>
          <a:xfrm>
            <a:off x="176169" y="82896"/>
            <a:ext cx="1445740" cy="142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D4CC8F-6751-4DC6-A362-44923B3DE407}"/>
              </a:ext>
            </a:extLst>
          </p:cNvPr>
          <p:cNvSpPr txBox="1"/>
          <p:nvPr/>
        </p:nvSpPr>
        <p:spPr>
          <a:xfrm>
            <a:off x="176169" y="166810"/>
            <a:ext cx="12015831" cy="1244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0370" marR="1688465" algn="ctr">
              <a:spcBef>
                <a:spcPts val="1445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PALMARÈS REGIONAL CENTRE 2023</a:t>
            </a:r>
          </a:p>
          <a:p>
            <a:pPr marL="1690370" marR="2012950" algn="ctr">
              <a:lnSpc>
                <a:spcPct val="102000"/>
              </a:lnSpc>
              <a:spcBef>
                <a:spcPts val="165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La Ferme Expo a été le support du concours régional centre Prim’Holstein auquel 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7</a:t>
            </a:r>
            <a:r>
              <a:rPr lang="fr-FR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éleveurs du 41 participaient.</a:t>
            </a:r>
            <a:endParaRPr lang="fr-FR" sz="1400" dirty="0">
              <a:effectLst/>
              <a:latin typeface="Trebuchet MS" panose="020B0603020202020204" pitchFamily="34" charset="0"/>
              <a:ea typeface="Verdana" panose="020B0604030504040204" pitchFamily="34" charset="0"/>
              <a:cs typeface="Trebuchet MS" panose="020B0603020202020204" pitchFamily="34" charset="0"/>
            </a:endParaRP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1AA7CD5C-2ED9-413C-9925-A6C0F8B92C20}"/>
              </a:ext>
            </a:extLst>
          </p:cNvPr>
          <p:cNvGrpSpPr>
            <a:grpSpLocks/>
          </p:cNvGrpSpPr>
          <p:nvPr/>
        </p:nvGrpSpPr>
        <p:grpSpPr bwMode="auto">
          <a:xfrm>
            <a:off x="244208" y="1591944"/>
            <a:ext cx="5992948" cy="5099245"/>
            <a:chOff x="1190" y="-119"/>
            <a:chExt cx="8069" cy="3733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293B3014-6F3F-46AE-A3E4-28986DAD7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310"/>
              <a:ext cx="8069" cy="3304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FEB211E9-F701-4DF8-AF30-A6B79AEEC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-110"/>
              <a:ext cx="7128" cy="350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E2DE147-10AB-4BC2-A719-83D795FA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-119"/>
              <a:ext cx="7719" cy="329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72AFD1AA-3C48-4038-A1EC-FA6BCD1C5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-51"/>
              <a:ext cx="674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fr-FR" altLang="fr-FR" sz="1500" b="1" dirty="0">
                  <a:solidFill>
                    <a:srgbClr val="231F20"/>
                  </a:solidFill>
                  <a:latin typeface="Verdana" panose="020B0604030504040204" pitchFamily="34" charset="0"/>
                </a:rPr>
                <a:t>Section GA à GE : Classement des Génisses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A207AB9-2433-49D7-B94D-44A1AB2F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56801"/>
              </p:ext>
            </p:extLst>
          </p:nvPr>
        </p:nvGraphicFramePr>
        <p:xfrm>
          <a:off x="316994" y="2277910"/>
          <a:ext cx="6853564" cy="514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218">
                  <a:extLst>
                    <a:ext uri="{9D8B030D-6E8A-4147-A177-3AD203B41FA5}">
                      <a16:colId xmlns:a16="http://schemas.microsoft.com/office/drawing/2014/main" val="1089239442"/>
                    </a:ext>
                  </a:extLst>
                </a:gridCol>
                <a:gridCol w="3557346">
                  <a:extLst>
                    <a:ext uri="{9D8B030D-6E8A-4147-A177-3AD203B41FA5}">
                      <a16:colId xmlns:a16="http://schemas.microsoft.com/office/drawing/2014/main" val="1351677770"/>
                    </a:ext>
                  </a:extLst>
                </a:gridCol>
              </a:tblGrid>
              <a:tr h="787009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Génisse née après le 02/2023 </a:t>
                      </a: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GA : 5 sur 6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TERRE-LAIT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UEFA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57666"/>
                  </a:ext>
                </a:extLst>
              </a:tr>
              <a:tr h="960917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Génisses nées entre le 12/2022 et 31/01/2023</a:t>
                      </a: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GB : 1 sur 6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            5 sur 6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            6 sur 6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DES GENETS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TWILLY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TERRE-LAIT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TEBELLE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TERRE-LAIT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THAILANDE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326318"/>
                  </a:ext>
                </a:extLst>
              </a:tr>
              <a:tr h="787009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Génisses nées entre le 10/2022 et 30/11/2022 </a:t>
                      </a: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GC : 3 sur 5 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            5 sur 5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EARL DES PROUSTIERES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TWEENY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TERRE-LAIT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TALOCHE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501624"/>
                  </a:ext>
                </a:extLst>
              </a:tr>
              <a:tr h="1134825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Génisse née entre le 08/2022 et 30/09/2022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GD : 1 sur 6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Génisses nées avant le 1/08/2022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GE: 1 sur 6 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          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6 sur 6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LA MANCELIERE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MANCELL TEOULA</a:t>
                      </a:r>
                    </a:p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EARL DES PROUSTIERES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TRESLEY</a:t>
                      </a:r>
                    </a:p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PIERRE BLANCHE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TALYS RED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98326"/>
                  </a:ext>
                </a:extLst>
              </a:tr>
              <a:tr h="26528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                                                   </a:t>
                      </a: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001581"/>
                  </a:ext>
                </a:extLst>
              </a:tr>
              <a:tr h="265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92192"/>
                  </a:ext>
                </a:extLst>
              </a:tr>
              <a:tr h="26528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611435"/>
                  </a:ext>
                </a:extLst>
              </a:tr>
              <a:tr h="38908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244912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4A3563D5-2301-4E68-ACAB-95E51CF494ED}"/>
              </a:ext>
            </a:extLst>
          </p:cNvPr>
          <p:cNvSpPr/>
          <p:nvPr/>
        </p:nvSpPr>
        <p:spPr>
          <a:xfrm>
            <a:off x="10519795" y="83890"/>
            <a:ext cx="1349891" cy="1426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99B70A3-49D8-456B-B541-DF8E1E6A9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770" r="7156" b="8403"/>
          <a:stretch/>
        </p:blipFill>
        <p:spPr>
          <a:xfrm>
            <a:off x="10703393" y="359804"/>
            <a:ext cx="1034616" cy="874297"/>
          </a:xfrm>
          <a:prstGeom prst="rect">
            <a:avLst/>
          </a:prstGeom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EE45D424-368F-4BB6-9618-F9628D804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5824"/>
              </p:ext>
            </p:extLst>
          </p:nvPr>
        </p:nvGraphicFramePr>
        <p:xfrm>
          <a:off x="6429194" y="2115902"/>
          <a:ext cx="6777127" cy="146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013">
                  <a:extLst>
                    <a:ext uri="{9D8B030D-6E8A-4147-A177-3AD203B41FA5}">
                      <a16:colId xmlns:a16="http://schemas.microsoft.com/office/drawing/2014/main" val="4073525301"/>
                    </a:ext>
                  </a:extLst>
                </a:gridCol>
                <a:gridCol w="4704114">
                  <a:extLst>
                    <a:ext uri="{9D8B030D-6E8A-4147-A177-3AD203B41FA5}">
                      <a16:colId xmlns:a16="http://schemas.microsoft.com/office/drawing/2014/main" val="176314151"/>
                    </a:ext>
                  </a:extLst>
                </a:gridCol>
              </a:tblGrid>
              <a:tr h="20435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Championne génisse :</a:t>
                      </a: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LA MANCELIERE à St Marc du Cor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MANCELL TEOULA</a:t>
                      </a: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(née le 12/09/2022)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507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092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646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70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31360"/>
                  </a:ext>
                </a:extLst>
              </a:tr>
            </a:tbl>
          </a:graphicData>
        </a:graphic>
      </p:graphicFrame>
      <p:grpSp>
        <p:nvGrpSpPr>
          <p:cNvPr id="26" name="Group 2">
            <a:extLst>
              <a:ext uri="{FF2B5EF4-FFF2-40B4-BE49-F238E27FC236}">
                <a16:creationId xmlns:a16="http://schemas.microsoft.com/office/drawing/2014/main" id="{FE039A6B-4960-443D-8257-3ECC755DD408}"/>
              </a:ext>
            </a:extLst>
          </p:cNvPr>
          <p:cNvGrpSpPr>
            <a:grpSpLocks/>
          </p:cNvGrpSpPr>
          <p:nvPr/>
        </p:nvGrpSpPr>
        <p:grpSpPr bwMode="auto">
          <a:xfrm>
            <a:off x="6309942" y="1613920"/>
            <a:ext cx="6878382" cy="1192587"/>
            <a:chOff x="1190" y="-305"/>
            <a:chExt cx="10173" cy="3919"/>
          </a:xfrm>
        </p:grpSpPr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43174EC8-9F62-400B-BE24-76D8DE87F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680"/>
              <a:ext cx="8069" cy="2934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A6E6EB09-409E-47E5-B6DD-1875CC40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1"/>
              <a:ext cx="7128" cy="489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24F4013F-FCBA-45A4-8F6B-94D019E97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-305"/>
              <a:ext cx="7539" cy="1920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CF11B3B3-AD8A-47CC-B407-F720E330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7" y="90"/>
              <a:ext cx="815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500" b="1" i="0" u="none" strike="noStrike" cap="none" normalizeH="0" baseline="0" dirty="0">
                  <a:ln>
                    <a:noFill/>
                  </a:ln>
                  <a:solidFill>
                    <a:srgbClr val="231F20"/>
                  </a:solidFill>
                  <a:effectLst/>
                  <a:latin typeface="Verdana" panose="020B0604030504040204" pitchFamily="34" charset="0"/>
                </a:rPr>
                <a:t>Championnat Génisses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" name="Picture 2" descr="Logo Chambre d'agriculture du LOIR-ET-CHER">
            <a:extLst>
              <a:ext uri="{FF2B5EF4-FFF2-40B4-BE49-F238E27FC236}">
                <a16:creationId xmlns:a16="http://schemas.microsoft.com/office/drawing/2014/main" id="{1C86917B-255D-9A89-2E4C-2C421E5B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" y="317288"/>
            <a:ext cx="943934" cy="9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0B7AEE-5BF0-FD46-3079-3D806DA5B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726" y="2906463"/>
            <a:ext cx="2763316" cy="18447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EF1A58C-94CB-CAA3-D8DF-7097CF8AA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401" y="2924307"/>
            <a:ext cx="2512606" cy="376541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53DCF95-F0D4-D8D5-512E-1648D3F9F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515" y="4885346"/>
            <a:ext cx="2763316" cy="1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4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86A48E-B562-4272-AE6F-9DBE4C8C7414}"/>
              </a:ext>
            </a:extLst>
          </p:cNvPr>
          <p:cNvSpPr/>
          <p:nvPr/>
        </p:nvSpPr>
        <p:spPr>
          <a:xfrm>
            <a:off x="176169" y="83890"/>
            <a:ext cx="11693517" cy="1388694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C1E74FA-D898-4105-BA0B-768BDC6F7B16}"/>
              </a:ext>
            </a:extLst>
          </p:cNvPr>
          <p:cNvSpPr/>
          <p:nvPr/>
        </p:nvSpPr>
        <p:spPr>
          <a:xfrm>
            <a:off x="176169" y="83890"/>
            <a:ext cx="1445740" cy="142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D4CC8F-6751-4DC6-A362-44923B3DE407}"/>
              </a:ext>
            </a:extLst>
          </p:cNvPr>
          <p:cNvSpPr txBox="1"/>
          <p:nvPr/>
        </p:nvSpPr>
        <p:spPr>
          <a:xfrm>
            <a:off x="-105201" y="476872"/>
            <a:ext cx="12015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0370" marR="1688465" algn="ctr">
              <a:spcBef>
                <a:spcPts val="1445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PALMARÈS REGIONAL CENTRE 2023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1AA7CD5C-2ED9-413C-9925-A6C0F8B92C20}"/>
              </a:ext>
            </a:extLst>
          </p:cNvPr>
          <p:cNvGrpSpPr>
            <a:grpSpLocks/>
          </p:cNvGrpSpPr>
          <p:nvPr/>
        </p:nvGrpSpPr>
        <p:grpSpPr bwMode="auto">
          <a:xfrm>
            <a:off x="2317187" y="1714910"/>
            <a:ext cx="8627426" cy="1995829"/>
            <a:chOff x="1190" y="116"/>
            <a:chExt cx="9707" cy="3498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293B3014-6F3F-46AE-A3E4-28986DAD7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680"/>
              <a:ext cx="8069" cy="2934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FEB211E9-F701-4DF8-AF30-A6B79AEEC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181"/>
              <a:ext cx="7515" cy="499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E2DE147-10AB-4BC2-A719-83D795FA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116"/>
              <a:ext cx="7719" cy="478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72AFD1AA-3C48-4038-A1EC-FA6BCD1C5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142"/>
              <a:ext cx="7993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fr-FR" altLang="fr-FR" sz="1500" b="1" dirty="0">
                  <a:solidFill>
                    <a:srgbClr val="231F20"/>
                  </a:solidFill>
                  <a:latin typeface="Verdana" panose="020B0604030504040204" pitchFamily="34" charset="0"/>
                </a:rPr>
                <a:t>Section 1A à 1C : Classement des Espoirs  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A207AB9-2433-49D7-B94D-44A1AB2F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63292"/>
              </p:ext>
            </p:extLst>
          </p:nvPr>
        </p:nvGraphicFramePr>
        <p:xfrm>
          <a:off x="2529627" y="2080394"/>
          <a:ext cx="6444746" cy="342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222">
                  <a:extLst>
                    <a:ext uri="{9D8B030D-6E8A-4147-A177-3AD203B41FA5}">
                      <a16:colId xmlns:a16="http://schemas.microsoft.com/office/drawing/2014/main" val="1089239442"/>
                    </a:ext>
                  </a:extLst>
                </a:gridCol>
                <a:gridCol w="2943524">
                  <a:extLst>
                    <a:ext uri="{9D8B030D-6E8A-4147-A177-3AD203B41FA5}">
                      <a16:colId xmlns:a16="http://schemas.microsoft.com/office/drawing/2014/main" val="1351677770"/>
                    </a:ext>
                  </a:extLst>
                </a:gridCol>
              </a:tblGrid>
              <a:tr h="1039571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 LAC née après le 01/09/2021</a:t>
                      </a: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1A : Classement 4 sur 4: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 LAC née entre le 03/2021 et le 31/08/2021)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1B : Classement 2 sur 4 : 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(1 LAC née avant le 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01/03/2021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1C: Classement 3 sur 4: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          Classement 4 sur 4: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DES GENETS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SANCY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EARL DES PROUSTIERES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SUCCESS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PIERRE BLANCHE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SHAKIRA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PIERRE BLANCHE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RORANA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57666"/>
                  </a:ext>
                </a:extLst>
              </a:tr>
              <a:tr h="150662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326318"/>
                  </a:ext>
                </a:extLst>
              </a:tr>
              <a:tr h="446965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)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001581"/>
                  </a:ext>
                </a:extLst>
              </a:tr>
              <a:tr h="150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92192"/>
                  </a:ext>
                </a:extLst>
              </a:tr>
              <a:tr h="150662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611435"/>
                  </a:ext>
                </a:extLst>
              </a:tr>
              <a:tr h="220972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244912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4A3563D5-2301-4E68-ACAB-95E51CF494ED}"/>
              </a:ext>
            </a:extLst>
          </p:cNvPr>
          <p:cNvSpPr/>
          <p:nvPr/>
        </p:nvSpPr>
        <p:spPr>
          <a:xfrm>
            <a:off x="10519795" y="83890"/>
            <a:ext cx="1349891" cy="1426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99B70A3-49D8-456B-B541-DF8E1E6A9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770" r="7156" b="8403"/>
          <a:stretch/>
        </p:blipFill>
        <p:spPr>
          <a:xfrm>
            <a:off x="10677432" y="359804"/>
            <a:ext cx="1034616" cy="8742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40842A-FF7E-F8A6-7D8E-DC7E67BE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06" y="3878091"/>
            <a:ext cx="4146555" cy="27682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DF8ECD-5C0F-12B5-6BD0-C0075046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927" y="3872591"/>
            <a:ext cx="4387048" cy="2768215"/>
          </a:xfrm>
          <a:prstGeom prst="rect">
            <a:avLst/>
          </a:prstGeom>
        </p:spPr>
      </p:pic>
      <p:pic>
        <p:nvPicPr>
          <p:cNvPr id="6" name="Picture 2" descr="Logo Chambre d'agriculture du LOIR-ET-CHER">
            <a:extLst>
              <a:ext uri="{FF2B5EF4-FFF2-40B4-BE49-F238E27FC236}">
                <a16:creationId xmlns:a16="http://schemas.microsoft.com/office/drawing/2014/main" id="{7BD4188E-39D9-7ADE-8459-806832A6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6" y="271979"/>
            <a:ext cx="948178" cy="96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6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01CE9-CC03-0D7E-F779-3148DDE0A6FF}"/>
              </a:ext>
            </a:extLst>
          </p:cNvPr>
          <p:cNvSpPr/>
          <p:nvPr/>
        </p:nvSpPr>
        <p:spPr>
          <a:xfrm>
            <a:off x="176169" y="83890"/>
            <a:ext cx="11693517" cy="1388694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690370" marR="1688465" algn="ctr">
              <a:spcBef>
                <a:spcPts val="1445"/>
              </a:spcBef>
              <a:spcAft>
                <a:spcPts val="0"/>
              </a:spcAft>
            </a:pPr>
            <a:r>
              <a:rPr lang="fr-FR" sz="1800" b="1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PALMARÈS REGIONAL CENTRE 2023</a:t>
            </a:r>
            <a:endParaRPr lang="fr-FR" sz="1800" b="1" dirty="0">
              <a:solidFill>
                <a:srgbClr val="FFFFFF"/>
              </a:solidFill>
              <a:effectLst/>
              <a:latin typeface="Trebuchet MS" panose="020B0603020202020204" pitchFamily="34" charset="0"/>
              <a:ea typeface="Verdana" panose="020B0604030504040204" pitchFamily="34" charset="0"/>
              <a:cs typeface="Trebuchet MS" panose="020B0603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E16123-690B-448D-3D62-8802B1876F12}"/>
              </a:ext>
            </a:extLst>
          </p:cNvPr>
          <p:cNvSpPr/>
          <p:nvPr/>
        </p:nvSpPr>
        <p:spPr>
          <a:xfrm>
            <a:off x="176169" y="83890"/>
            <a:ext cx="1445740" cy="142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ADE116B-68F5-C4CF-00EA-952416B4D956}"/>
              </a:ext>
            </a:extLst>
          </p:cNvPr>
          <p:cNvSpPr/>
          <p:nvPr/>
        </p:nvSpPr>
        <p:spPr>
          <a:xfrm>
            <a:off x="10423946" y="44166"/>
            <a:ext cx="1445740" cy="142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5437D8-ADA8-AD81-1F78-46AEDF219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770" r="7156" b="8403"/>
          <a:stretch/>
        </p:blipFill>
        <p:spPr>
          <a:xfrm>
            <a:off x="10629508" y="245876"/>
            <a:ext cx="1034616" cy="874297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2DF9D6B1-7691-FA6B-2A6F-83665602DE0B}"/>
              </a:ext>
            </a:extLst>
          </p:cNvPr>
          <p:cNvGrpSpPr>
            <a:grpSpLocks/>
          </p:cNvGrpSpPr>
          <p:nvPr/>
        </p:nvGrpSpPr>
        <p:grpSpPr bwMode="auto">
          <a:xfrm>
            <a:off x="148833" y="1814243"/>
            <a:ext cx="6121817" cy="2074905"/>
            <a:chOff x="1190" y="199"/>
            <a:chExt cx="8069" cy="3415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80A77802-AFD5-91A6-2C44-F67F72E04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680"/>
              <a:ext cx="8069" cy="2934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33C25EA-DC1C-EC93-A540-0EF4C0FF2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216"/>
              <a:ext cx="7128" cy="537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8E67F0C-E3F5-1F80-E094-8A2CFB44D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199"/>
              <a:ext cx="7719" cy="478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5268E974-B791-0577-F778-0E7488BA0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220"/>
              <a:ext cx="674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fr-FR" altLang="fr-FR" sz="1500" b="1" dirty="0">
                  <a:solidFill>
                    <a:srgbClr val="231F20"/>
                  </a:solidFill>
                  <a:latin typeface="Verdana" panose="020B0604030504040204" pitchFamily="34" charset="0"/>
                </a:rPr>
                <a:t>Section 2A à 2B: Classement des Jeunes  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795488DF-9852-CEBE-5154-E638E34E9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71239"/>
              </p:ext>
            </p:extLst>
          </p:nvPr>
        </p:nvGraphicFramePr>
        <p:xfrm>
          <a:off x="195113" y="2103447"/>
          <a:ext cx="782381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651">
                  <a:extLst>
                    <a:ext uri="{9D8B030D-6E8A-4147-A177-3AD203B41FA5}">
                      <a16:colId xmlns:a16="http://schemas.microsoft.com/office/drawing/2014/main" val="1089239442"/>
                    </a:ext>
                  </a:extLst>
                </a:gridCol>
                <a:gridCol w="5488159">
                  <a:extLst>
                    <a:ext uri="{9D8B030D-6E8A-4147-A177-3AD203B41FA5}">
                      <a16:colId xmlns:a16="http://schemas.microsoft.com/office/drawing/2014/main" val="1351677770"/>
                    </a:ext>
                  </a:extLst>
                </a:gridCol>
              </a:tblGrid>
              <a:tr h="30761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2LAC nées après le 1/07/2020</a:t>
                      </a: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2A : 1 sur 5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           2 sur 5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           3 sur 5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LA MANCELIERE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MANCELL RITZ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EARL DES PROUSTIERES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ROYAL RED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LA MANCELIERE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MANCELLE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REPLAY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57666"/>
                  </a:ext>
                </a:extLst>
              </a:tr>
              <a:tr h="220357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2LAC nées avant le 1/07/2020 </a:t>
                      </a: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Section 2B : 2 sur 4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           3 sur 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PIERRE BLANCHE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RENOUEE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 ERIC BIARD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POESIE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326318"/>
                  </a:ext>
                </a:extLst>
              </a:tr>
              <a:tr h="133102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501624"/>
                  </a:ext>
                </a:extLst>
              </a:tr>
              <a:tr h="133102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98326"/>
                  </a:ext>
                </a:extLst>
              </a:tr>
              <a:tr h="133102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69913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                                                   </a:t>
                      </a: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001581"/>
                  </a:ext>
                </a:extLst>
              </a:tr>
              <a:tr h="133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92192"/>
                  </a:ext>
                </a:extLst>
              </a:tr>
              <a:tr h="133102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611435"/>
                  </a:ext>
                </a:extLst>
              </a:tr>
              <a:tr h="195216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244912"/>
                  </a:ext>
                </a:extLst>
              </a:tr>
            </a:tbl>
          </a:graphicData>
        </a:graphic>
      </p:graphicFrame>
      <p:grpSp>
        <p:nvGrpSpPr>
          <p:cNvPr id="13" name="Group 2">
            <a:extLst>
              <a:ext uri="{FF2B5EF4-FFF2-40B4-BE49-F238E27FC236}">
                <a16:creationId xmlns:a16="http://schemas.microsoft.com/office/drawing/2014/main" id="{5FA7B07A-B9FE-6FEE-A1FA-5F1A96D095D6}"/>
              </a:ext>
            </a:extLst>
          </p:cNvPr>
          <p:cNvGrpSpPr>
            <a:grpSpLocks/>
          </p:cNvGrpSpPr>
          <p:nvPr/>
        </p:nvGrpSpPr>
        <p:grpSpPr bwMode="auto">
          <a:xfrm>
            <a:off x="6342880" y="1814243"/>
            <a:ext cx="5744315" cy="2074905"/>
            <a:chOff x="1720" y="-1714"/>
            <a:chExt cx="7744" cy="4510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9663443D-098C-4B85-89C8-370078337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-349"/>
              <a:ext cx="7744" cy="3145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23E831E9-3322-4690-8F7B-7DC1A324E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-1071"/>
              <a:ext cx="7128" cy="489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0C694168-B82B-1691-860E-A23844E9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-1714"/>
              <a:ext cx="7266" cy="1066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55CACC23-0044-8D2E-319A-D209E7822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-1421"/>
              <a:ext cx="7279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buClrTx/>
                <a:buSzTx/>
                <a:buFontTx/>
                <a:buNone/>
                <a:tabLst/>
              </a:pPr>
              <a:r>
                <a:rPr lang="fr-FR" altLang="fr-FR" sz="1500" b="1" dirty="0">
                  <a:solidFill>
                    <a:srgbClr val="231F20"/>
                  </a:solidFill>
                  <a:latin typeface="Verdana" panose="020B0604030504040204" pitchFamily="34" charset="0"/>
                </a:rPr>
                <a:t>Championnat Jeune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EE327F81-55FE-506C-8B6C-51A9FB5F9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45307"/>
              </p:ext>
            </p:extLst>
          </p:nvPr>
        </p:nvGraphicFramePr>
        <p:xfrm>
          <a:off x="6383286" y="2518146"/>
          <a:ext cx="673235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82">
                  <a:extLst>
                    <a:ext uri="{9D8B030D-6E8A-4147-A177-3AD203B41FA5}">
                      <a16:colId xmlns:a16="http://schemas.microsoft.com/office/drawing/2014/main" val="4073525301"/>
                    </a:ext>
                  </a:extLst>
                </a:gridCol>
                <a:gridCol w="6564868">
                  <a:extLst>
                    <a:ext uri="{9D8B030D-6E8A-4147-A177-3AD203B41FA5}">
                      <a16:colId xmlns:a16="http://schemas.microsoft.com/office/drawing/2014/main" val="176314151"/>
                    </a:ext>
                  </a:extLst>
                </a:gridCol>
              </a:tblGrid>
              <a:tr h="1258636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Championnat Jeune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1 sur 2               </a:t>
                      </a: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MANCELIERE à St Marc du Cor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MANCELL RITZ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2 sur 2               </a:t>
                      </a: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EARL DES PROUSTIERES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ROYAL RED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Championnat Mamelle Jeune          </a:t>
                      </a: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MANCELIERE à St Marc du Cor avec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                                             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MANCELL REPLAY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507632"/>
                  </a:ext>
                </a:extLst>
              </a:tr>
              <a:tr h="163951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092384"/>
                  </a:ext>
                </a:extLst>
              </a:tr>
              <a:tr h="169416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646613"/>
                  </a:ext>
                </a:extLst>
              </a:tr>
              <a:tr h="169416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70508"/>
                  </a:ext>
                </a:extLst>
              </a:tr>
              <a:tr h="169416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31360"/>
                  </a:ext>
                </a:extLst>
              </a:tr>
            </a:tbl>
          </a:graphicData>
        </a:graphic>
      </p:graphicFrame>
      <p:pic>
        <p:nvPicPr>
          <p:cNvPr id="24" name="Image 23">
            <a:extLst>
              <a:ext uri="{FF2B5EF4-FFF2-40B4-BE49-F238E27FC236}">
                <a16:creationId xmlns:a16="http://schemas.microsoft.com/office/drawing/2014/main" id="{F3A58B47-5A36-2C95-7CB4-39CF5C7EB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329" y="4122038"/>
            <a:ext cx="3766664" cy="2514601"/>
          </a:xfrm>
          <a:prstGeom prst="rect">
            <a:avLst/>
          </a:prstGeom>
        </p:spPr>
      </p:pic>
      <p:pic>
        <p:nvPicPr>
          <p:cNvPr id="18" name="Picture 2" descr="Logo Chambre d'agriculture du LOIR-ET-CHER">
            <a:extLst>
              <a:ext uri="{FF2B5EF4-FFF2-40B4-BE49-F238E27FC236}">
                <a16:creationId xmlns:a16="http://schemas.microsoft.com/office/drawing/2014/main" id="{C41FDD1D-7EDD-351F-905F-25DB2CA7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" y="289223"/>
            <a:ext cx="1012055" cy="10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5C4E210-C3B2-D5B3-EC0E-E75134B4D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13" y="4122039"/>
            <a:ext cx="3766664" cy="251460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9F7A4B-DAE8-3E09-F183-78F8FA67F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492" y="4118066"/>
            <a:ext cx="3566869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86A48E-B562-4272-AE6F-9DBE4C8C7414}"/>
              </a:ext>
            </a:extLst>
          </p:cNvPr>
          <p:cNvSpPr/>
          <p:nvPr/>
        </p:nvSpPr>
        <p:spPr>
          <a:xfrm>
            <a:off x="176169" y="83890"/>
            <a:ext cx="11693517" cy="1388694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C1E74FA-D898-4105-BA0B-768BDC6F7B16}"/>
              </a:ext>
            </a:extLst>
          </p:cNvPr>
          <p:cNvSpPr/>
          <p:nvPr/>
        </p:nvSpPr>
        <p:spPr>
          <a:xfrm>
            <a:off x="176169" y="83890"/>
            <a:ext cx="1445740" cy="142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D4CC8F-6751-4DC6-A362-44923B3DE407}"/>
              </a:ext>
            </a:extLst>
          </p:cNvPr>
          <p:cNvSpPr txBox="1"/>
          <p:nvPr/>
        </p:nvSpPr>
        <p:spPr>
          <a:xfrm>
            <a:off x="-125681" y="498537"/>
            <a:ext cx="12015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0370" marR="1688465" algn="ctr">
              <a:spcBef>
                <a:spcPts val="1445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PALMARÈS REGIONAL CENTRE 2023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1AA7CD5C-2ED9-413C-9925-A6C0F8B92C20}"/>
              </a:ext>
            </a:extLst>
          </p:cNvPr>
          <p:cNvGrpSpPr>
            <a:grpSpLocks/>
          </p:cNvGrpSpPr>
          <p:nvPr/>
        </p:nvGrpSpPr>
        <p:grpSpPr bwMode="auto">
          <a:xfrm>
            <a:off x="301852" y="1803490"/>
            <a:ext cx="5721075" cy="1997378"/>
            <a:chOff x="1190" y="199"/>
            <a:chExt cx="8069" cy="3415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293B3014-6F3F-46AE-A3E4-28986DAD7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680"/>
              <a:ext cx="8069" cy="2934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FEB211E9-F701-4DF8-AF30-A6B79AEEC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216"/>
              <a:ext cx="7128" cy="537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E2DE147-10AB-4BC2-A719-83D795FA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199"/>
              <a:ext cx="7719" cy="478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72AFD1AA-3C48-4038-A1EC-FA6BCD1C5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220"/>
              <a:ext cx="674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fr-FR" altLang="fr-FR" sz="1500" b="1" dirty="0">
                  <a:solidFill>
                    <a:srgbClr val="231F20"/>
                  </a:solidFill>
                  <a:latin typeface="Verdana" panose="020B0604030504040204" pitchFamily="34" charset="0"/>
                </a:rPr>
                <a:t>Vaches en lactations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A207AB9-2433-49D7-B94D-44A1AB2F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31687"/>
              </p:ext>
            </p:extLst>
          </p:nvPr>
        </p:nvGraphicFramePr>
        <p:xfrm>
          <a:off x="320261" y="2210958"/>
          <a:ext cx="5862839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037">
                  <a:extLst>
                    <a:ext uri="{9D8B030D-6E8A-4147-A177-3AD203B41FA5}">
                      <a16:colId xmlns:a16="http://schemas.microsoft.com/office/drawing/2014/main" val="1089239442"/>
                    </a:ext>
                  </a:extLst>
                </a:gridCol>
                <a:gridCol w="3337802">
                  <a:extLst>
                    <a:ext uri="{9D8B030D-6E8A-4147-A177-3AD203B41FA5}">
                      <a16:colId xmlns:a16="http://schemas.microsoft.com/office/drawing/2014/main" val="1351677770"/>
                    </a:ext>
                  </a:extLst>
                </a:gridCol>
              </a:tblGrid>
              <a:tr h="51498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Vaches en 3 lactations: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Classement 4 sur 7 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Classement 6 sur 7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EARL DES PROUSTIERES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PACIFIQUE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 ERIC BIARD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OJASSOLE</a:t>
                      </a: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57666"/>
                  </a:ext>
                </a:extLst>
              </a:tr>
              <a:tr h="507084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Vaches en 5 lactations et plus: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Classement 1 sur 5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Classement 3 sur 5</a:t>
                      </a:r>
                    </a:p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LA MANCELIERE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JARLETTE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LA MANDELIERE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MANCELL LINK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326318"/>
                  </a:ext>
                </a:extLst>
              </a:tr>
              <a:tr h="42178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001581"/>
                  </a:ext>
                </a:extLst>
              </a:tr>
              <a:tr h="142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92192"/>
                  </a:ext>
                </a:extLst>
              </a:tr>
              <a:tr h="14217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611435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244912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4A3563D5-2301-4E68-ACAB-95E51CF494ED}"/>
              </a:ext>
            </a:extLst>
          </p:cNvPr>
          <p:cNvSpPr/>
          <p:nvPr/>
        </p:nvSpPr>
        <p:spPr>
          <a:xfrm>
            <a:off x="10519795" y="83890"/>
            <a:ext cx="1349891" cy="1426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99B70A3-49D8-456B-B541-DF8E1E6A9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770" r="7156" b="8403"/>
          <a:stretch/>
        </p:blipFill>
        <p:spPr>
          <a:xfrm>
            <a:off x="10677432" y="359804"/>
            <a:ext cx="1034616" cy="874297"/>
          </a:xfrm>
          <a:prstGeom prst="rect">
            <a:avLst/>
          </a:prstGeom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EE45D424-368F-4BB6-9618-F9628D804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76539"/>
              </p:ext>
            </p:extLst>
          </p:nvPr>
        </p:nvGraphicFramePr>
        <p:xfrm>
          <a:off x="757967" y="4442851"/>
          <a:ext cx="4898519" cy="213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">
                  <a:extLst>
                    <a:ext uri="{9D8B030D-6E8A-4147-A177-3AD203B41FA5}">
                      <a16:colId xmlns:a16="http://schemas.microsoft.com/office/drawing/2014/main" val="4073525301"/>
                    </a:ext>
                  </a:extLst>
                </a:gridCol>
                <a:gridCol w="4781679">
                  <a:extLst>
                    <a:ext uri="{9D8B030D-6E8A-4147-A177-3AD203B41FA5}">
                      <a16:colId xmlns:a16="http://schemas.microsoft.com/office/drawing/2014/main" val="176314151"/>
                    </a:ext>
                  </a:extLst>
                </a:gridCol>
              </a:tblGrid>
              <a:tr h="702027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Meilleure Laitière : </a:t>
                      </a: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LA MANCELIERE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JARLETTE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507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646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70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31360"/>
                  </a:ext>
                </a:extLst>
              </a:tr>
            </a:tbl>
          </a:graphicData>
        </a:graphic>
      </p:graphicFrame>
      <p:grpSp>
        <p:nvGrpSpPr>
          <p:cNvPr id="26" name="Group 2">
            <a:extLst>
              <a:ext uri="{FF2B5EF4-FFF2-40B4-BE49-F238E27FC236}">
                <a16:creationId xmlns:a16="http://schemas.microsoft.com/office/drawing/2014/main" id="{FE039A6B-4960-443D-8257-3ECC755DD408}"/>
              </a:ext>
            </a:extLst>
          </p:cNvPr>
          <p:cNvGrpSpPr>
            <a:grpSpLocks/>
          </p:cNvGrpSpPr>
          <p:nvPr/>
        </p:nvGrpSpPr>
        <p:grpSpPr bwMode="auto">
          <a:xfrm>
            <a:off x="6183100" y="5383589"/>
            <a:ext cx="6008900" cy="1136800"/>
            <a:chOff x="1190" y="-382"/>
            <a:chExt cx="8527" cy="3996"/>
          </a:xfrm>
        </p:grpSpPr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43174EC8-9F62-400B-BE24-76D8DE87F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680"/>
              <a:ext cx="8069" cy="2934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A6E6EB09-409E-47E5-B6DD-1875CC40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1"/>
              <a:ext cx="7128" cy="489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24F4013F-FCBA-45A4-8F6B-94D019E97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" y="-382"/>
              <a:ext cx="7539" cy="895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CF11B3B3-AD8A-47CC-B407-F720E330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" y="-290"/>
              <a:ext cx="815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fr-FR" altLang="fr-FR" sz="1500" b="1" dirty="0">
                  <a:solidFill>
                    <a:srgbClr val="231F20"/>
                  </a:solidFill>
                  <a:latin typeface="Verdana" panose="020B0604030504040204" pitchFamily="34" charset="0"/>
                </a:rPr>
                <a:t>Championnat </a:t>
              </a:r>
              <a:r>
                <a:rPr kumimoji="0" lang="fr-FR" altLang="fr-FR" sz="1500" b="1" i="0" u="none" strike="noStrike" cap="none" normalizeH="0" baseline="0" dirty="0">
                  <a:ln>
                    <a:noFill/>
                  </a:ln>
                  <a:solidFill>
                    <a:srgbClr val="231F20"/>
                  </a:solidFill>
                  <a:effectLst/>
                  <a:latin typeface="Verdana" panose="020B0604030504040204" pitchFamily="34" charset="0"/>
                </a:rPr>
                <a:t>Adulte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2">
            <a:extLst>
              <a:ext uri="{FF2B5EF4-FFF2-40B4-BE49-F238E27FC236}">
                <a16:creationId xmlns:a16="http://schemas.microsoft.com/office/drawing/2014/main" id="{7E644D0D-5363-487D-907D-634B71172627}"/>
              </a:ext>
            </a:extLst>
          </p:cNvPr>
          <p:cNvGrpSpPr>
            <a:grpSpLocks/>
          </p:cNvGrpSpPr>
          <p:nvPr/>
        </p:nvGrpSpPr>
        <p:grpSpPr bwMode="auto">
          <a:xfrm>
            <a:off x="256659" y="4728006"/>
            <a:ext cx="5962845" cy="1037620"/>
            <a:chOff x="1190" y="-258"/>
            <a:chExt cx="8369" cy="3872"/>
          </a:xfrm>
        </p:grpSpPr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B42BE86F-4591-42CC-9268-D525B7D14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680"/>
              <a:ext cx="8069" cy="2934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DB04D256-0E10-4A8A-80FE-86678DD51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76"/>
              <a:ext cx="7038" cy="460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FEB23A89-FE49-42AE-B130-636604E57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-258"/>
              <a:ext cx="7429" cy="864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Text Box 6">
              <a:extLst>
                <a:ext uri="{FF2B5EF4-FFF2-40B4-BE49-F238E27FC236}">
                  <a16:creationId xmlns:a16="http://schemas.microsoft.com/office/drawing/2014/main" id="{98C1AFFE-08BE-4B7C-A904-76BD96168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7" y="-241"/>
              <a:ext cx="800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500" b="1" i="0" u="none" strike="noStrike" cap="none" normalizeH="0" baseline="0" dirty="0">
                  <a:ln>
                    <a:noFill/>
                  </a:ln>
                  <a:solidFill>
                    <a:srgbClr val="231F20"/>
                  </a:solidFill>
                  <a:effectLst/>
                  <a:latin typeface="Verdana" panose="020B0604030504040204" pitchFamily="34" charset="0"/>
                </a:rPr>
                <a:t>Meilleure Laitière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9332D2DC-AE6B-49D3-829E-A5B29684B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47759"/>
              </p:ext>
            </p:extLst>
          </p:nvPr>
        </p:nvGraphicFramePr>
        <p:xfrm>
          <a:off x="6005756" y="5700801"/>
          <a:ext cx="5987452" cy="146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77">
                  <a:extLst>
                    <a:ext uri="{9D8B030D-6E8A-4147-A177-3AD203B41FA5}">
                      <a16:colId xmlns:a16="http://schemas.microsoft.com/office/drawing/2014/main" val="4073525301"/>
                    </a:ext>
                  </a:extLst>
                </a:gridCol>
                <a:gridCol w="5543675">
                  <a:extLst>
                    <a:ext uri="{9D8B030D-6E8A-4147-A177-3AD203B41FA5}">
                      <a16:colId xmlns:a16="http://schemas.microsoft.com/office/drawing/2014/main" val="176314151"/>
                    </a:ext>
                  </a:extLst>
                </a:gridCol>
              </a:tblGrid>
              <a:tr h="339616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Réserve adulte : </a:t>
                      </a: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GAEC ELEVAGE DE LA MANCELIERE à St Marc du Cor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JARLETTE</a:t>
                      </a: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507632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092384"/>
                  </a:ext>
                </a:extLst>
              </a:tr>
              <a:tr h="151848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646613"/>
                  </a:ext>
                </a:extLst>
              </a:tr>
              <a:tr h="151848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70508"/>
                  </a:ext>
                </a:extLst>
              </a:tr>
              <a:tr h="151848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3136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98927166-44C3-EF54-DD7C-7993D1F4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880" y="1798449"/>
            <a:ext cx="5356353" cy="3349369"/>
          </a:xfrm>
          <a:prstGeom prst="rect">
            <a:avLst/>
          </a:prstGeom>
        </p:spPr>
      </p:pic>
      <p:pic>
        <p:nvPicPr>
          <p:cNvPr id="8" name="Picture 2" descr="Logo Chambre d'agriculture du LOIR-ET-CHER">
            <a:extLst>
              <a:ext uri="{FF2B5EF4-FFF2-40B4-BE49-F238E27FC236}">
                <a16:creationId xmlns:a16="http://schemas.microsoft.com/office/drawing/2014/main" id="{4DC9E581-1989-70A8-D328-64212869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" y="289223"/>
            <a:ext cx="1012055" cy="10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5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86A48E-B562-4272-AE6F-9DBE4C8C7414}"/>
              </a:ext>
            </a:extLst>
          </p:cNvPr>
          <p:cNvSpPr/>
          <p:nvPr/>
        </p:nvSpPr>
        <p:spPr>
          <a:xfrm>
            <a:off x="176169" y="83890"/>
            <a:ext cx="11693517" cy="1388694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C1E74FA-D898-4105-BA0B-768BDC6F7B16}"/>
              </a:ext>
            </a:extLst>
          </p:cNvPr>
          <p:cNvSpPr/>
          <p:nvPr/>
        </p:nvSpPr>
        <p:spPr>
          <a:xfrm>
            <a:off x="176169" y="83890"/>
            <a:ext cx="1445740" cy="142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D4CC8F-6751-4DC6-A362-44923B3DE407}"/>
              </a:ext>
            </a:extLst>
          </p:cNvPr>
          <p:cNvSpPr txBox="1"/>
          <p:nvPr/>
        </p:nvSpPr>
        <p:spPr>
          <a:xfrm>
            <a:off x="-37511" y="500565"/>
            <a:ext cx="12015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0370" marR="1688465" algn="ctr">
              <a:spcBef>
                <a:spcPts val="1445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rPr>
              <a:t>PALMARÈS REGIONAL CENTRE 2023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1AA7CD5C-2ED9-413C-9925-A6C0F8B92C20}"/>
              </a:ext>
            </a:extLst>
          </p:cNvPr>
          <p:cNvGrpSpPr>
            <a:grpSpLocks/>
          </p:cNvGrpSpPr>
          <p:nvPr/>
        </p:nvGrpSpPr>
        <p:grpSpPr bwMode="auto">
          <a:xfrm>
            <a:off x="155781" y="2063171"/>
            <a:ext cx="5582290" cy="1199924"/>
            <a:chOff x="1190" y="-63"/>
            <a:chExt cx="8069" cy="2725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293B3014-6F3F-46AE-A3E4-28986DAD7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680"/>
              <a:ext cx="8069" cy="1982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FEB211E9-F701-4DF8-AF30-A6B79AEEC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-50"/>
              <a:ext cx="7138" cy="650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E2DE147-10AB-4BC2-A719-83D795FA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-63"/>
              <a:ext cx="7719" cy="575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72AFD1AA-3C48-4038-A1EC-FA6BCD1C5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" y="-40"/>
              <a:ext cx="674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fr-FR" altLang="fr-FR" sz="1500" b="1" dirty="0">
                  <a:solidFill>
                    <a:srgbClr val="231F20"/>
                  </a:solidFill>
                  <a:latin typeface="Verdana" panose="020B0604030504040204" pitchFamily="34" charset="0"/>
                </a:rPr>
                <a:t>Prix d’Elevage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A207AB9-2433-49D7-B94D-44A1AB2F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15975"/>
              </p:ext>
            </p:extLst>
          </p:nvPr>
        </p:nvGraphicFramePr>
        <p:xfrm>
          <a:off x="-82386" y="2275885"/>
          <a:ext cx="593316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83">
                  <a:extLst>
                    <a:ext uri="{9D8B030D-6E8A-4147-A177-3AD203B41FA5}">
                      <a16:colId xmlns:a16="http://schemas.microsoft.com/office/drawing/2014/main" val="1089239442"/>
                    </a:ext>
                  </a:extLst>
                </a:gridCol>
                <a:gridCol w="5629885">
                  <a:extLst>
                    <a:ext uri="{9D8B030D-6E8A-4147-A177-3AD203B41FA5}">
                      <a16:colId xmlns:a16="http://schemas.microsoft.com/office/drawing/2014/main" val="1351677770"/>
                    </a:ext>
                  </a:extLst>
                </a:gridCol>
              </a:tblGrid>
              <a:tr h="15816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57666"/>
                  </a:ext>
                </a:extLst>
              </a:tr>
              <a:tr h="15816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326318"/>
                  </a:ext>
                </a:extLst>
              </a:tr>
              <a:tr h="15816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 </a:t>
                      </a:r>
                      <a:r>
                        <a:rPr kumimoji="0" lang="fr-FR" alt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ième</a:t>
                      </a:r>
                      <a:r>
                        <a:rPr kumimoji="0" lang="fr-FR" alt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Prix d’élevage</a:t>
                      </a: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: GAEC ELEVAGE DE LA MANCELIERE à St Marc du Cor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JARLETTE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001581"/>
                  </a:ext>
                </a:extLst>
              </a:tr>
              <a:tr h="158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92192"/>
                  </a:ext>
                </a:extLst>
              </a:tr>
              <a:tr h="15816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611435"/>
                  </a:ext>
                </a:extLst>
              </a:tr>
              <a:tr h="231973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244912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4A3563D5-2301-4E68-ACAB-95E51CF494ED}"/>
              </a:ext>
            </a:extLst>
          </p:cNvPr>
          <p:cNvSpPr/>
          <p:nvPr/>
        </p:nvSpPr>
        <p:spPr>
          <a:xfrm>
            <a:off x="10519795" y="83890"/>
            <a:ext cx="1349891" cy="1426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99B70A3-49D8-456B-B541-DF8E1E6A9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770" r="7156" b="8403"/>
          <a:stretch/>
        </p:blipFill>
        <p:spPr>
          <a:xfrm>
            <a:off x="10677432" y="359804"/>
            <a:ext cx="1034616" cy="874297"/>
          </a:xfrm>
          <a:prstGeom prst="rect">
            <a:avLst/>
          </a:prstGeom>
        </p:spPr>
      </p:pic>
      <p:grpSp>
        <p:nvGrpSpPr>
          <p:cNvPr id="26" name="Group 2">
            <a:extLst>
              <a:ext uri="{FF2B5EF4-FFF2-40B4-BE49-F238E27FC236}">
                <a16:creationId xmlns:a16="http://schemas.microsoft.com/office/drawing/2014/main" id="{FE039A6B-4960-443D-8257-3ECC755DD408}"/>
              </a:ext>
            </a:extLst>
          </p:cNvPr>
          <p:cNvGrpSpPr>
            <a:grpSpLocks/>
          </p:cNvGrpSpPr>
          <p:nvPr/>
        </p:nvGrpSpPr>
        <p:grpSpPr bwMode="auto">
          <a:xfrm>
            <a:off x="6311366" y="2050754"/>
            <a:ext cx="5310013" cy="1199923"/>
            <a:chOff x="1359" y="118"/>
            <a:chExt cx="8235" cy="2311"/>
          </a:xfrm>
        </p:grpSpPr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43174EC8-9F62-400B-BE24-76D8DE87F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680"/>
              <a:ext cx="8235" cy="1749"/>
            </a:xfrm>
            <a:prstGeom prst="rect">
              <a:avLst/>
            </a:prstGeom>
            <a:noFill/>
            <a:ln w="12700">
              <a:solidFill>
                <a:srgbClr val="8486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A6E6EB09-409E-47E5-B6DD-1875CC40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77"/>
              <a:ext cx="7128" cy="489"/>
            </a:xfrm>
            <a:custGeom>
              <a:avLst/>
              <a:gdLst>
                <a:gd name="T0" fmla="+- 0 10323 920"/>
                <a:gd name="T1" fmla="*/ T0 w 9404"/>
                <a:gd name="T2" fmla="+- 0 217 217"/>
                <a:gd name="T3" fmla="*/ 217 h 814"/>
                <a:gd name="T4" fmla="+- 0 920 920"/>
                <a:gd name="T5" fmla="*/ T4 w 9404"/>
                <a:gd name="T6" fmla="+- 0 217 217"/>
                <a:gd name="T7" fmla="*/ 217 h 814"/>
                <a:gd name="T8" fmla="+- 0 920 920"/>
                <a:gd name="T9" fmla="*/ T8 w 9404"/>
                <a:gd name="T10" fmla="+- 0 781 217"/>
                <a:gd name="T11" fmla="*/ 781 h 814"/>
                <a:gd name="T12" fmla="+- 0 920 920"/>
                <a:gd name="T13" fmla="*/ T12 w 9404"/>
                <a:gd name="T14" fmla="+- 0 1030 217"/>
                <a:gd name="T15" fmla="*/ 1030 h 814"/>
                <a:gd name="T16" fmla="+- 0 10323 920"/>
                <a:gd name="T17" fmla="*/ T16 w 9404"/>
                <a:gd name="T18" fmla="+- 0 1030 217"/>
                <a:gd name="T19" fmla="*/ 1030 h 814"/>
                <a:gd name="T20" fmla="+- 0 10323 920"/>
                <a:gd name="T21" fmla="*/ T20 w 9404"/>
                <a:gd name="T22" fmla="+- 0 781 217"/>
                <a:gd name="T23" fmla="*/ 781 h 814"/>
                <a:gd name="T24" fmla="+- 0 10323 920"/>
                <a:gd name="T25" fmla="*/ T24 w 9404"/>
                <a:gd name="T26" fmla="+- 0 217 217"/>
                <a:gd name="T27" fmla="*/ 217 h 8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404" h="814">
                  <a:moveTo>
                    <a:pt x="9403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0" y="813"/>
                  </a:lnTo>
                  <a:lnTo>
                    <a:pt x="9403" y="813"/>
                  </a:lnTo>
                  <a:lnTo>
                    <a:pt x="9403" y="564"/>
                  </a:lnTo>
                  <a:lnTo>
                    <a:pt x="940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24F4013F-FCBA-45A4-8F6B-94D019E97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18"/>
              <a:ext cx="7762" cy="488"/>
            </a:xfrm>
            <a:prstGeom prst="rect">
              <a:avLst/>
            </a:prstGeom>
            <a:solidFill>
              <a:srgbClr val="D9B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CF11B3B3-AD8A-47CC-B407-F720E330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3" y="118"/>
              <a:ext cx="787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fr-FR" altLang="fr-FR" sz="1500" b="1" dirty="0">
                  <a:solidFill>
                    <a:srgbClr val="231F20"/>
                  </a:solidFill>
                  <a:latin typeface="Verdana" panose="020B0604030504040204" pitchFamily="34" charset="0"/>
                </a:rPr>
                <a:t>Grande Championne</a:t>
              </a:r>
              <a:endPara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9332D2DC-AE6B-49D3-829E-A5B29684B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8412"/>
              </p:ext>
            </p:extLst>
          </p:nvPr>
        </p:nvGraphicFramePr>
        <p:xfrm>
          <a:off x="6185830" y="2472471"/>
          <a:ext cx="5770597" cy="146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05">
                  <a:extLst>
                    <a:ext uri="{9D8B030D-6E8A-4147-A177-3AD203B41FA5}">
                      <a16:colId xmlns:a16="http://schemas.microsoft.com/office/drawing/2014/main" val="4073525301"/>
                    </a:ext>
                  </a:extLst>
                </a:gridCol>
                <a:gridCol w="5342892">
                  <a:extLst>
                    <a:ext uri="{9D8B030D-6E8A-4147-A177-3AD203B41FA5}">
                      <a16:colId xmlns:a16="http://schemas.microsoft.com/office/drawing/2014/main" val="176314151"/>
                    </a:ext>
                  </a:extLst>
                </a:gridCol>
              </a:tblGrid>
              <a:tr h="256377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Réserve</a:t>
                      </a:r>
                      <a:r>
                        <a:rPr kumimoji="0" lang="fr-FR" alt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: GAEC ELEVAGE DE LA MANCELIERE à St Marc du Cor avec </a:t>
                      </a:r>
                      <a:r>
                        <a:rPr kumimoji="0" lang="fr-FR" alt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JARLETTE</a:t>
                      </a:r>
                      <a:endParaRPr kumimoji="0" lang="fr-FR" alt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507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092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646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70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66725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-1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3136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F954DDA2-2F49-A1D0-9263-307568728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5" y="3429000"/>
            <a:ext cx="4494410" cy="3086472"/>
          </a:xfrm>
          <a:prstGeom prst="rect">
            <a:avLst/>
          </a:prstGeom>
        </p:spPr>
      </p:pic>
      <p:pic>
        <p:nvPicPr>
          <p:cNvPr id="7" name="Picture 2" descr="Logo Chambre d'agriculture du LOIR-ET-CHER">
            <a:extLst>
              <a:ext uri="{FF2B5EF4-FFF2-40B4-BE49-F238E27FC236}">
                <a16:creationId xmlns:a16="http://schemas.microsoft.com/office/drawing/2014/main" id="{3B99FC77-468C-266F-10D8-CC41BB9C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" y="289223"/>
            <a:ext cx="1012055" cy="10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9A187B-AE93-E119-AC31-07A74B1D4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584" y="3429000"/>
            <a:ext cx="4627576" cy="30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793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527</Words>
  <Application>Microsoft Office PowerPoint</Application>
  <PresentationFormat>Grand écran</PresentationFormat>
  <Paragraphs>136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 GAULT</dc:creator>
  <cp:lastModifiedBy>Laetitia GAULT</cp:lastModifiedBy>
  <cp:revision>78</cp:revision>
  <dcterms:created xsi:type="dcterms:W3CDTF">2022-05-23T09:14:13Z</dcterms:created>
  <dcterms:modified xsi:type="dcterms:W3CDTF">2023-11-23T13:09:32Z</dcterms:modified>
</cp:coreProperties>
</file>